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4" r:id="rId17"/>
    <p:sldId id="271" r:id="rId18"/>
    <p:sldId id="272" r:id="rId19"/>
    <p:sldId id="276" r:id="rId20"/>
    <p:sldId id="273" r:id="rId21"/>
    <p:sldId id="274" r:id="rId22"/>
    <p:sldId id="275" r:id="rId23"/>
    <p:sldId id="277" r:id="rId24"/>
    <p:sldId id="278" r:id="rId25"/>
    <p:sldId id="279" r:id="rId26"/>
    <p:sldId id="286" r:id="rId27"/>
    <p:sldId id="282" r:id="rId28"/>
    <p:sldId id="293" r:id="rId29"/>
    <p:sldId id="292" r:id="rId30"/>
    <p:sldId id="291" r:id="rId31"/>
    <p:sldId id="289" r:id="rId32"/>
    <p:sldId id="290" r:id="rId33"/>
    <p:sldId id="281" r:id="rId34"/>
    <p:sldId id="287" r:id="rId35"/>
    <p:sldId id="288" r:id="rId3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73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87452-ABC6-415D-BC41-145D465925A0}" type="datetimeFigureOut">
              <a:rPr lang="zh-TW" altLang="en-US" smtClean="0"/>
              <a:t>2013/12/25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0137-2D30-478E-AC80-C3D04BFADC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667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50137-2D30-478E-AC80-C3D04BFADC34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6862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2013/12/25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2013/12/25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2013/12/25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.qmul.ac.uk/surfaces/scc/scat6_1.htm" TargetMode="External"/><Relationship Id="rId2" Type="http://schemas.openxmlformats.org/officeDocument/2006/relationships/hyperlink" Target="http://www.chem.qmul.ac.uk/surfaces/scc/scat6_4.htm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4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6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sino.com/micro/TEM/images/TEM9923.gi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5952" y="188640"/>
            <a:ext cx="8262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X. Low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electron diffraction (LEED)</a:t>
            </a:r>
            <a:endParaRPr lang="zh-TW" altLang="zh-TW" sz="36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39552" y="908720"/>
            <a:ext cx="6444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10-1.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2-dimensional surface structures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490277" y="1556792"/>
            <a:ext cx="4233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Bulk: 14 </a:t>
            </a:r>
            <a:r>
              <a:rPr lang="en-US" altLang="zh-TW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Bravais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lattices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518749" y="2132856"/>
            <a:ext cx="4421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Surface: 5 surface lattices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996423" y="2564904"/>
            <a:ext cx="604845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 describe all possible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periodic</a:t>
            </a: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surface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</a:t>
            </a:r>
            <a:endParaRPr lang="zh-TW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 Miller index </a:t>
            </a:r>
            <a:endParaRPr lang="zh-TW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 structure = lattice point + basis</a:t>
            </a:r>
            <a:endParaRPr lang="zh-TW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 derivation by symmetry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9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55576" y="404664"/>
            <a:ext cx="79928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LEED, electrons are diffracted from volume within electron escape depth. If the electron beam size is 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nm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escape depth is 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nm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volume is in a disk shape.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5436096" y="2636912"/>
            <a:ext cx="3168352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5436096" y="2852936"/>
            <a:ext cx="3168352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/>
          <p:cNvCxnSpPr>
            <a:stCxn id="3" idx="6"/>
            <a:endCxn id="5" idx="6"/>
          </p:cNvCxnSpPr>
          <p:nvPr/>
        </p:nvCxnSpPr>
        <p:spPr>
          <a:xfrm>
            <a:off x="8604448" y="2708920"/>
            <a:ext cx="0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5436096" y="2708920"/>
            <a:ext cx="0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104849"/>
            <a:ext cx="524780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35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55576" y="188640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10-3.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TW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Ewald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sphere construction the Si(100)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ideal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in LEED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763688" y="1412776"/>
            <a:ext cx="68627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atomic structure of the Si(100)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surface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951386"/>
            <a:ext cx="3600400" cy="4619382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755576" y="29969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755576" y="37170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475656" y="29969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2195736" y="29969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1475656" y="37170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2195736" y="37170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1835696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1115616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755576" y="44371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755576" y="51571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1475656" y="44371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2195736" y="44371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1475656" y="51571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2195736" y="51571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1835696" y="47971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1115616" y="47971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1835696" y="40770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1115616" y="40770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" name="直線單箭頭接點 30"/>
          <p:cNvCxnSpPr/>
          <p:nvPr/>
        </p:nvCxnSpPr>
        <p:spPr>
          <a:xfrm flipV="1">
            <a:off x="1271986" y="3829029"/>
            <a:ext cx="354815" cy="37970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H="1" flipV="1">
            <a:off x="1259632" y="4221088"/>
            <a:ext cx="360040" cy="367354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H="1" flipV="1">
            <a:off x="5220072" y="3212976"/>
            <a:ext cx="792088" cy="792088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6012160" y="3212976"/>
            <a:ext cx="720080" cy="792088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/>
          <p:cNvSpPr txBox="1"/>
          <p:nvPr/>
        </p:nvSpPr>
        <p:spPr>
          <a:xfrm>
            <a:off x="1259632" y="4500409"/>
            <a:ext cx="784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直線單箭頭接點 44"/>
          <p:cNvCxnSpPr/>
          <p:nvPr/>
        </p:nvCxnSpPr>
        <p:spPr>
          <a:xfrm flipV="1">
            <a:off x="1259632" y="4221088"/>
            <a:ext cx="0" cy="707728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>
            <a:off x="1259632" y="4928815"/>
            <a:ext cx="684076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 flipV="1">
            <a:off x="5185414" y="3212977"/>
            <a:ext cx="779734" cy="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H="1" flipV="1">
            <a:off x="5148064" y="2420888"/>
            <a:ext cx="24996" cy="79208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>
          <a:xfrm flipV="1">
            <a:off x="5220072" y="2420888"/>
            <a:ext cx="720080" cy="792088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>
          <a:xfrm flipH="1" flipV="1">
            <a:off x="5940152" y="2420888"/>
            <a:ext cx="792088" cy="792088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 flipV="1">
            <a:off x="1979712" y="4233440"/>
            <a:ext cx="0" cy="707728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>
            <a:off x="1259632" y="4208735"/>
            <a:ext cx="684076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字方塊 60"/>
          <p:cNvSpPr txBox="1"/>
          <p:nvPr/>
        </p:nvSpPr>
        <p:spPr>
          <a:xfrm>
            <a:off x="1331640" y="3212976"/>
            <a:ext cx="921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-110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700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43608" y="260648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Ewald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sphere construction and the expected LEED pattern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52" y="1556792"/>
            <a:ext cx="3486640" cy="286437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044" y="1340768"/>
            <a:ext cx="3348372" cy="339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30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15616" y="332656"/>
            <a:ext cx="7826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LEED pattern of as-cleaned Si(100) is not a square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115616" y="1556792"/>
                <a:ext cx="782669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LEED pattern for the Si(100) surface cleaned at 950</a:t>
                </a:r>
                <a14:m>
                  <m:oMath xmlns:m="http://schemas.openxmlformats.org/officeDocument/2006/math">
                    <m:r>
                      <a:rPr lang="en-US" altLang="zh-TW" sz="3200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double domain Si(100)-2x1 shown below, rather than Si(100)1x1</a:t>
                </a:r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556792"/>
                <a:ext cx="7826696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1947" t="-5426" b="-112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3356992"/>
            <a:ext cx="3384376" cy="340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8640"/>
            <a:ext cx="6086475" cy="5715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27584" y="595152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http://upload.wikimedia.org/wikipedia/en/thumb/c/c4/Si100Reconstructed.png/639px-Si100Reconstructed.png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128792" y="1006857"/>
            <a:ext cx="18356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Explain this pattern later!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25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827584" y="188640"/>
            <a:ext cx="8173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LEED using different electron kinetic energies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980728"/>
            <a:ext cx="5256584" cy="436101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15616" y="5229200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kinetic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of electron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radius of Ewald sphere 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endParaRPr lang="en-US" altLang="zh-TW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diffracted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spots move inwards the </a:t>
            </a:r>
            <a:r>
              <a:rPr lang="en-US" altLang="zh-TW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sreeen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940152" y="62068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TW" altLang="en-US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220072" y="62068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TW" alt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747247" y="3140968"/>
            <a:ext cx="785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altLang="zh-TW" sz="32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endParaRPr lang="zh-TW" altLang="en-US" sz="3200" i="1" baseline="-25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524328" y="3140968"/>
            <a:ext cx="110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altLang="zh-TW" sz="3200" i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endParaRPr lang="zh-TW" altLang="en-US" sz="3200" i="1" baseline="-25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4860033" y="3501008"/>
            <a:ext cx="1887214" cy="720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H="1" flipV="1">
            <a:off x="4952734" y="4097205"/>
            <a:ext cx="3123187" cy="24347"/>
          </a:xfrm>
          <a:prstGeom prst="line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endCxn id="9" idx="2"/>
          </p:cNvCxnSpPr>
          <p:nvPr/>
        </p:nvCxnSpPr>
        <p:spPr>
          <a:xfrm flipV="1">
            <a:off x="8075921" y="3725743"/>
            <a:ext cx="1" cy="360040"/>
          </a:xfrm>
          <a:prstGeom prst="line">
            <a:avLst/>
          </a:prstGeom>
          <a:ln w="25400">
            <a:solidFill>
              <a:srgbClr val="0070C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139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03648" y="5157192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E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084168" y="5185081"/>
            <a:ext cx="1358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E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755576" y="184482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2195736" y="184482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860032" y="24928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635896" y="184482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4860032" y="32129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755576" y="328498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2195736" y="328498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755576" y="472514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2195736" y="472514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3635896" y="328498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3635896" y="472514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4860032" y="393305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4860032" y="465313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4860032" y="177281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5580112" y="24928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5580112" y="32129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5580112" y="393305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5580112" y="465313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5580112" y="177281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6300192" y="24928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6300192" y="32129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6300192" y="393305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/>
          <p:cNvSpPr/>
          <p:nvPr/>
        </p:nvSpPr>
        <p:spPr>
          <a:xfrm>
            <a:off x="6300192" y="465313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6300192" y="177281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7020272" y="24928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7020272" y="32129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/>
          <p:nvPr/>
        </p:nvSpPr>
        <p:spPr>
          <a:xfrm>
            <a:off x="7020272" y="393305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7020272" y="465313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7020272" y="177281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7740352" y="24928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/>
          <p:cNvSpPr/>
          <p:nvPr/>
        </p:nvSpPr>
        <p:spPr>
          <a:xfrm>
            <a:off x="7740352" y="32129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/>
          <p:cNvSpPr/>
          <p:nvPr/>
        </p:nvSpPr>
        <p:spPr>
          <a:xfrm>
            <a:off x="7740352" y="393305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7740352" y="465313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/>
          <p:cNvSpPr/>
          <p:nvPr/>
        </p:nvSpPr>
        <p:spPr>
          <a:xfrm>
            <a:off x="7740352" y="177281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8460432" y="24928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8460432" y="32129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8460432" y="393305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8460432" y="465313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8460432" y="177281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8882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04743" y="407566"/>
            <a:ext cx="77171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Surface reconstruction (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defined in the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space)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195736" y="2413755"/>
            <a:ext cx="2876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Wood’s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notation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695315" y="1628800"/>
            <a:ext cx="5294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reconstructed surface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219298"/>
              </p:ext>
            </p:extLst>
          </p:nvPr>
        </p:nvGraphicFramePr>
        <p:xfrm>
          <a:off x="5584452" y="2132856"/>
          <a:ext cx="2947988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方程式" r:id="rId3" imgW="1180800" imgH="469800" progId="Equation.3">
                  <p:embed/>
                </p:oleObj>
              </mc:Choice>
              <mc:Fallback>
                <p:oleObj name="方程式" r:id="rId3" imgW="11808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452" y="2132856"/>
                        <a:ext cx="2947988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195736" y="3429000"/>
            <a:ext cx="6660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altLang="zh-TW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chemical element, (</a:t>
            </a:r>
            <a:r>
              <a:rPr lang="en-US" altLang="zh-TW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hkl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the plane, 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rotation </a:t>
            </a:r>
            <a:r>
              <a:rPr lang="en-US" altLang="zh-TW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angle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axes of surface and bulk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23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03648" y="188640"/>
            <a:ext cx="4411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 Si(100)2x1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21" y="908720"/>
            <a:ext cx="3677247" cy="489654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5" y="964540"/>
            <a:ext cx="3693691" cy="295198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55576" y="5805264"/>
            <a:ext cx="42698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LEED pattern of single domain Si(100)2x1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3974487"/>
            <a:ext cx="2772610" cy="2694873"/>
          </a:xfrm>
          <a:prstGeom prst="rect">
            <a:avLst/>
          </a:prstGeom>
        </p:spPr>
      </p:pic>
      <p:cxnSp>
        <p:nvCxnSpPr>
          <p:cNvPr id="8" name="直線單箭頭接點 7"/>
          <p:cNvCxnSpPr/>
          <p:nvPr/>
        </p:nvCxnSpPr>
        <p:spPr>
          <a:xfrm flipV="1">
            <a:off x="4356068" y="6237312"/>
            <a:ext cx="864004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523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60648"/>
            <a:ext cx="4286250" cy="28956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156248"/>
            <a:ext cx="4286250" cy="29051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75656" y="6051848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http://www.chem.qmul.ac.uk/surfaces/scc/scat1_6a.htm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913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1115616" y="260648"/>
            <a:ext cx="6441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Rectangular lattice (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 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90</a:t>
            </a:r>
            <a:r>
              <a:rPr lang="en-US" altLang="zh-TW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圖片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2084" y="989439"/>
            <a:ext cx="4632124" cy="243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9"/>
          <p:cNvSpPr txBox="1"/>
          <p:nvPr/>
        </p:nvSpPr>
        <p:spPr>
          <a:xfrm>
            <a:off x="1115616" y="3564305"/>
            <a:ext cx="801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 Centered rectangular lattice (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 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90</a:t>
            </a:r>
            <a:r>
              <a:rPr lang="en-US" altLang="zh-TW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142" y="4220677"/>
            <a:ext cx="4161034" cy="23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95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828" y="800254"/>
            <a:ext cx="2052228" cy="213809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843808" y="116632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Another  domain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658287" y="2927846"/>
            <a:ext cx="51459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Supposition of two domain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of Si(100)2x1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043516"/>
            <a:ext cx="2866859" cy="276986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4221088"/>
            <a:ext cx="2376264" cy="239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56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43608" y="335558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Si(111) surface reconstructions and their LEED patterns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43608" y="2337842"/>
            <a:ext cx="7632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reciprocal lattices of the Si(111)1x1, Si(111)2x1, and Si(111)7x7 surfaces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zh-TW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LEED patterns of the Si(111)1x1, Si(111)2x1, and Si(111)7x7 surfaces?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15616" y="1700808"/>
            <a:ext cx="1667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728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484784"/>
            <a:ext cx="5544616" cy="441491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067944" y="5469031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http://www.fhi-berlin.mpg.de/KHsoftware/Balsac/BalsacPictures/SSDfig99.gif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83568" y="357596"/>
            <a:ext cx="8427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 from the NIST Surface Structure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Database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97510" y="980728"/>
            <a:ext cx="19992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Si(111)1x1</a:t>
            </a:r>
            <a:endParaRPr lang="zh-TW" altLang="en-US" sz="32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71" y="914417"/>
            <a:ext cx="2523229" cy="437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52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484784"/>
            <a:ext cx="5664629" cy="36004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779912" y="4892967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http://www.fhi-berlin.mpg.de/KHsoftware/Balsac/BalsacPictures/SSDfig89.gif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40684" y="480203"/>
            <a:ext cx="19992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Si(111)2x1</a:t>
            </a:r>
            <a:endParaRPr lang="zh-TW" altLang="en-US" sz="3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25" y="620688"/>
            <a:ext cx="2827523" cy="487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19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764704"/>
            <a:ext cx="6550584" cy="439248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27584" y="5517232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http://www.fhi-berlin.mpg.de/KHsoftware/Balsac/BalsacPictures/SSDfig91.gif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7037294" y="2996952"/>
            <a:ext cx="19992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Si(111)7x7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84146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476672"/>
            <a:ext cx="5248275" cy="40862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97991" y="5157192"/>
            <a:ext cx="5739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http://www.geocities.jp/mitoh6/das7x701.jpg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流程圖: 決策 14"/>
          <p:cNvSpPr/>
          <p:nvPr/>
        </p:nvSpPr>
        <p:spPr>
          <a:xfrm>
            <a:off x="5580112" y="1844824"/>
            <a:ext cx="648072" cy="360040"/>
          </a:xfrm>
          <a:prstGeom prst="flowChartDecis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7176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76672"/>
            <a:ext cx="5400600" cy="51834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43608" y="5991671"/>
            <a:ext cx="6858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http://www.desy.de/~hasunihh/poster/beug/img1.jpg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272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16952" y="1139260"/>
            <a:ext cx="8075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for wood’s notation:</a:t>
            </a:r>
          </a:p>
          <a:p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www.chem.qmul.ac.uk/surfaces/scc/scat6_4.htm</a:t>
            </a:r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http://www.chem.qmul.ac.uk/surfaces/scc/scat6_1.htm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583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/>
          <p:cNvSpPr/>
          <p:nvPr/>
        </p:nvSpPr>
        <p:spPr>
          <a:xfrm>
            <a:off x="410344" y="167220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1346448" y="167220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2282552" y="167220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3218656" y="167220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95536" y="73610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331640" y="73610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2267744" y="73610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3203848" y="73610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10344" y="260831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1346448" y="260831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2282552" y="260831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3218656" y="260831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395536" y="352271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1331640" y="352271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2267744" y="352271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3203848" y="352271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971600" y="1319064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1043608" y="2255168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2843808" y="1319064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2915816" y="2255168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971600" y="3191272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2843808" y="3119264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1907704" y="160040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直線單箭頭接點 26"/>
          <p:cNvCxnSpPr/>
          <p:nvPr/>
        </p:nvCxnSpPr>
        <p:spPr>
          <a:xfrm>
            <a:off x="1331640" y="3501008"/>
            <a:ext cx="1872208" cy="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1763688" y="3933056"/>
            <a:ext cx="100811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V="1">
            <a:off x="1346448" y="2564904"/>
            <a:ext cx="0" cy="91440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V="1">
            <a:off x="1763688" y="2996952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1763688" y="2996952"/>
            <a:ext cx="1008112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flipV="1">
            <a:off x="2771800" y="2996952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1331640" y="2564904"/>
            <a:ext cx="1872208" cy="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 flipV="1">
            <a:off x="3203848" y="2564904"/>
            <a:ext cx="0" cy="91440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/>
          <p:cNvSpPr txBox="1"/>
          <p:nvPr/>
        </p:nvSpPr>
        <p:spPr>
          <a:xfrm>
            <a:off x="1827565" y="4869160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1x2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75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/>
          <p:cNvSpPr/>
          <p:nvPr/>
        </p:nvSpPr>
        <p:spPr>
          <a:xfrm>
            <a:off x="561256" y="105273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1497360" y="105273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2433464" y="105273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561256" y="198884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1497360" y="198884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2433464" y="198884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546448" y="290324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1482552" y="290324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2418656" y="290324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2562672" y="1196752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690464" y="1175048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2562672" y="3047256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690464" y="3047256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1907704" y="116632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直線單箭頭接點 26"/>
          <p:cNvCxnSpPr/>
          <p:nvPr/>
        </p:nvCxnSpPr>
        <p:spPr>
          <a:xfrm>
            <a:off x="971600" y="3356992"/>
            <a:ext cx="1872208" cy="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971600" y="3356992"/>
            <a:ext cx="100811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V="1">
            <a:off x="971600" y="1484784"/>
            <a:ext cx="0" cy="1872208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V="1">
            <a:off x="971600" y="2420888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971600" y="2420888"/>
            <a:ext cx="1008112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flipV="1">
            <a:off x="1979712" y="2420888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971600" y="1484784"/>
            <a:ext cx="1872208" cy="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V="1">
            <a:off x="2843808" y="1484784"/>
            <a:ext cx="0" cy="1872208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橢圓 38"/>
          <p:cNvSpPr/>
          <p:nvPr/>
        </p:nvSpPr>
        <p:spPr>
          <a:xfrm>
            <a:off x="4658816" y="16288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/>
          <p:cNvSpPr/>
          <p:nvPr/>
        </p:nvSpPr>
        <p:spPr>
          <a:xfrm>
            <a:off x="5810944" y="16288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/>
          <p:cNvSpPr/>
          <p:nvPr/>
        </p:nvSpPr>
        <p:spPr>
          <a:xfrm>
            <a:off x="6969968" y="16288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8122096" y="16288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/>
          <p:cNvSpPr/>
          <p:nvPr/>
        </p:nvSpPr>
        <p:spPr>
          <a:xfrm>
            <a:off x="4644008" y="69269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5796136" y="69269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6955160" y="69269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8107288" y="69269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4658816" y="256490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5810944" y="256490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橢圓 48"/>
          <p:cNvSpPr/>
          <p:nvPr/>
        </p:nvSpPr>
        <p:spPr>
          <a:xfrm>
            <a:off x="6969968" y="256490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橢圓 49"/>
          <p:cNvSpPr/>
          <p:nvPr/>
        </p:nvSpPr>
        <p:spPr>
          <a:xfrm>
            <a:off x="8122096" y="256490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橢圓 50"/>
          <p:cNvSpPr/>
          <p:nvPr/>
        </p:nvSpPr>
        <p:spPr>
          <a:xfrm>
            <a:off x="4644008" y="347930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橢圓 51"/>
          <p:cNvSpPr/>
          <p:nvPr/>
        </p:nvSpPr>
        <p:spPr>
          <a:xfrm>
            <a:off x="5796136" y="347930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橢圓 52"/>
          <p:cNvSpPr/>
          <p:nvPr/>
        </p:nvSpPr>
        <p:spPr>
          <a:xfrm>
            <a:off x="6955160" y="347930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橢圓 53"/>
          <p:cNvSpPr/>
          <p:nvPr/>
        </p:nvSpPr>
        <p:spPr>
          <a:xfrm>
            <a:off x="8107288" y="347930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橢圓 55"/>
          <p:cNvSpPr/>
          <p:nvPr/>
        </p:nvSpPr>
        <p:spPr>
          <a:xfrm>
            <a:off x="5364088" y="1268760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橢圓 56"/>
          <p:cNvSpPr/>
          <p:nvPr/>
        </p:nvSpPr>
        <p:spPr>
          <a:xfrm>
            <a:off x="7668344" y="1268760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橢圓 58"/>
          <p:cNvSpPr/>
          <p:nvPr/>
        </p:nvSpPr>
        <p:spPr>
          <a:xfrm>
            <a:off x="5364088" y="3119264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橢圓 59"/>
          <p:cNvSpPr/>
          <p:nvPr/>
        </p:nvSpPr>
        <p:spPr>
          <a:xfrm>
            <a:off x="7668344" y="3119264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文字方塊 62"/>
          <p:cNvSpPr txBox="1"/>
          <p:nvPr/>
        </p:nvSpPr>
        <p:spPr>
          <a:xfrm>
            <a:off x="6516216" y="116632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直線單箭頭接點 63"/>
          <p:cNvCxnSpPr/>
          <p:nvPr/>
        </p:nvCxnSpPr>
        <p:spPr>
          <a:xfrm flipV="1">
            <a:off x="5724128" y="1628800"/>
            <a:ext cx="0" cy="1872208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/>
          <p:nvPr/>
        </p:nvCxnSpPr>
        <p:spPr>
          <a:xfrm>
            <a:off x="5724128" y="3501008"/>
            <a:ext cx="2376264" cy="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 flipV="1">
            <a:off x="8028384" y="1628800"/>
            <a:ext cx="0" cy="1872208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/>
          <p:nvPr/>
        </p:nvCxnSpPr>
        <p:spPr>
          <a:xfrm>
            <a:off x="5724128" y="1628800"/>
            <a:ext cx="2376264" cy="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/>
          <p:nvPr/>
        </p:nvCxnSpPr>
        <p:spPr>
          <a:xfrm>
            <a:off x="6300192" y="2996952"/>
            <a:ext cx="115212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/>
          <p:nvPr/>
        </p:nvCxnSpPr>
        <p:spPr>
          <a:xfrm flipV="1">
            <a:off x="6300192" y="2060848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/>
          <p:cNvCxnSpPr/>
          <p:nvPr/>
        </p:nvCxnSpPr>
        <p:spPr>
          <a:xfrm>
            <a:off x="6300192" y="2060848"/>
            <a:ext cx="1152128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/>
          <p:nvPr/>
        </p:nvCxnSpPr>
        <p:spPr>
          <a:xfrm flipV="1">
            <a:off x="7452320" y="2060848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字方塊 71"/>
          <p:cNvSpPr txBox="1"/>
          <p:nvPr/>
        </p:nvSpPr>
        <p:spPr>
          <a:xfrm>
            <a:off x="1539533" y="4293096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2x2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6588224" y="4500409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2x2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29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22355" y="332656"/>
            <a:ext cx="8221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 Parallelogram (oblique) lattice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 </a:t>
            </a:r>
            <a:r>
              <a:rPr lang="en-US" altLang="zh-TW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zh-TW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90</a:t>
            </a:r>
            <a:r>
              <a:rPr lang="en-US" altLang="zh-TW" sz="32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980728"/>
            <a:ext cx="5358912" cy="151216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899592" y="2772217"/>
            <a:ext cx="5586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(d)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 lattice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altLang="zh-TW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zh-TW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90</a:t>
            </a:r>
            <a:r>
              <a:rPr lang="en-US" altLang="zh-TW" sz="32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356992"/>
            <a:ext cx="4850179" cy="209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13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橢圓 7"/>
          <p:cNvSpPr/>
          <p:nvPr/>
        </p:nvSpPr>
        <p:spPr>
          <a:xfrm>
            <a:off x="410344" y="16288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346448" y="16288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2282552" y="16288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3218656" y="16288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橢圓 48"/>
          <p:cNvSpPr/>
          <p:nvPr/>
        </p:nvSpPr>
        <p:spPr>
          <a:xfrm>
            <a:off x="395536" y="69269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橢圓 49"/>
          <p:cNvSpPr/>
          <p:nvPr/>
        </p:nvSpPr>
        <p:spPr>
          <a:xfrm>
            <a:off x="1331640" y="69269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橢圓 50"/>
          <p:cNvSpPr/>
          <p:nvPr/>
        </p:nvSpPr>
        <p:spPr>
          <a:xfrm>
            <a:off x="2267744" y="69269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橢圓 51"/>
          <p:cNvSpPr/>
          <p:nvPr/>
        </p:nvSpPr>
        <p:spPr>
          <a:xfrm>
            <a:off x="3203848" y="69269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橢圓 54"/>
          <p:cNvSpPr/>
          <p:nvPr/>
        </p:nvSpPr>
        <p:spPr>
          <a:xfrm>
            <a:off x="410344" y="256490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橢圓 55"/>
          <p:cNvSpPr/>
          <p:nvPr/>
        </p:nvSpPr>
        <p:spPr>
          <a:xfrm>
            <a:off x="1346448" y="256490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橢圓 56"/>
          <p:cNvSpPr/>
          <p:nvPr/>
        </p:nvSpPr>
        <p:spPr>
          <a:xfrm>
            <a:off x="2282552" y="256490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橢圓 57"/>
          <p:cNvSpPr/>
          <p:nvPr/>
        </p:nvSpPr>
        <p:spPr>
          <a:xfrm>
            <a:off x="3218656" y="256490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橢圓 59"/>
          <p:cNvSpPr/>
          <p:nvPr/>
        </p:nvSpPr>
        <p:spPr>
          <a:xfrm>
            <a:off x="395536" y="347930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橢圓 60"/>
          <p:cNvSpPr/>
          <p:nvPr/>
        </p:nvSpPr>
        <p:spPr>
          <a:xfrm>
            <a:off x="1331640" y="347930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橢圓 61"/>
          <p:cNvSpPr/>
          <p:nvPr/>
        </p:nvSpPr>
        <p:spPr>
          <a:xfrm>
            <a:off x="2267744" y="347930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橢圓 62"/>
          <p:cNvSpPr/>
          <p:nvPr/>
        </p:nvSpPr>
        <p:spPr>
          <a:xfrm>
            <a:off x="3203848" y="347930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橢圓 64"/>
          <p:cNvSpPr/>
          <p:nvPr/>
        </p:nvSpPr>
        <p:spPr>
          <a:xfrm>
            <a:off x="539552" y="815008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橢圓 65"/>
          <p:cNvSpPr/>
          <p:nvPr/>
        </p:nvSpPr>
        <p:spPr>
          <a:xfrm>
            <a:off x="1475656" y="1772816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橢圓 66"/>
          <p:cNvSpPr/>
          <p:nvPr/>
        </p:nvSpPr>
        <p:spPr>
          <a:xfrm>
            <a:off x="2411760" y="836712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/>
          <p:cNvSpPr/>
          <p:nvPr/>
        </p:nvSpPr>
        <p:spPr>
          <a:xfrm>
            <a:off x="3347864" y="1751112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橢圓 69"/>
          <p:cNvSpPr/>
          <p:nvPr/>
        </p:nvSpPr>
        <p:spPr>
          <a:xfrm>
            <a:off x="539552" y="2687216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橢圓 70"/>
          <p:cNvSpPr/>
          <p:nvPr/>
        </p:nvSpPr>
        <p:spPr>
          <a:xfrm>
            <a:off x="2411760" y="2687216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橢圓 72"/>
          <p:cNvSpPr/>
          <p:nvPr/>
        </p:nvSpPr>
        <p:spPr>
          <a:xfrm>
            <a:off x="1475656" y="3623320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橢圓 73"/>
          <p:cNvSpPr/>
          <p:nvPr/>
        </p:nvSpPr>
        <p:spPr>
          <a:xfrm>
            <a:off x="3347864" y="3623320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橢圓 74"/>
          <p:cNvSpPr/>
          <p:nvPr/>
        </p:nvSpPr>
        <p:spPr>
          <a:xfrm>
            <a:off x="4658816" y="16288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橢圓 75"/>
          <p:cNvSpPr/>
          <p:nvPr/>
        </p:nvSpPr>
        <p:spPr>
          <a:xfrm>
            <a:off x="5810944" y="16288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橢圓 76"/>
          <p:cNvSpPr/>
          <p:nvPr/>
        </p:nvSpPr>
        <p:spPr>
          <a:xfrm>
            <a:off x="6969968" y="16288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橢圓 77"/>
          <p:cNvSpPr/>
          <p:nvPr/>
        </p:nvSpPr>
        <p:spPr>
          <a:xfrm>
            <a:off x="8122096" y="16288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橢圓 79"/>
          <p:cNvSpPr/>
          <p:nvPr/>
        </p:nvSpPr>
        <p:spPr>
          <a:xfrm>
            <a:off x="4644008" y="69269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橢圓 80"/>
          <p:cNvSpPr/>
          <p:nvPr/>
        </p:nvSpPr>
        <p:spPr>
          <a:xfrm>
            <a:off x="5796136" y="69269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橢圓 81"/>
          <p:cNvSpPr/>
          <p:nvPr/>
        </p:nvSpPr>
        <p:spPr>
          <a:xfrm>
            <a:off x="6955160" y="69269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橢圓 82"/>
          <p:cNvSpPr/>
          <p:nvPr/>
        </p:nvSpPr>
        <p:spPr>
          <a:xfrm>
            <a:off x="8107288" y="69269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橢圓 84"/>
          <p:cNvSpPr/>
          <p:nvPr/>
        </p:nvSpPr>
        <p:spPr>
          <a:xfrm>
            <a:off x="4658816" y="256490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橢圓 85"/>
          <p:cNvSpPr/>
          <p:nvPr/>
        </p:nvSpPr>
        <p:spPr>
          <a:xfrm>
            <a:off x="5810944" y="256490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橢圓 86"/>
          <p:cNvSpPr/>
          <p:nvPr/>
        </p:nvSpPr>
        <p:spPr>
          <a:xfrm>
            <a:off x="6969968" y="256490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橢圓 87"/>
          <p:cNvSpPr/>
          <p:nvPr/>
        </p:nvSpPr>
        <p:spPr>
          <a:xfrm>
            <a:off x="8122096" y="256490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橢圓 89"/>
          <p:cNvSpPr/>
          <p:nvPr/>
        </p:nvSpPr>
        <p:spPr>
          <a:xfrm>
            <a:off x="4644008" y="347930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橢圓 90"/>
          <p:cNvSpPr/>
          <p:nvPr/>
        </p:nvSpPr>
        <p:spPr>
          <a:xfrm>
            <a:off x="5796136" y="347930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橢圓 91"/>
          <p:cNvSpPr/>
          <p:nvPr/>
        </p:nvSpPr>
        <p:spPr>
          <a:xfrm>
            <a:off x="6955160" y="347930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橢圓 92"/>
          <p:cNvSpPr/>
          <p:nvPr/>
        </p:nvSpPr>
        <p:spPr>
          <a:xfrm>
            <a:off x="8107288" y="347930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橢圓 94"/>
          <p:cNvSpPr/>
          <p:nvPr/>
        </p:nvSpPr>
        <p:spPr>
          <a:xfrm>
            <a:off x="4788024" y="815008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橢圓 95"/>
          <p:cNvSpPr/>
          <p:nvPr/>
        </p:nvSpPr>
        <p:spPr>
          <a:xfrm>
            <a:off x="5940152" y="1772816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橢圓 96"/>
          <p:cNvSpPr/>
          <p:nvPr/>
        </p:nvSpPr>
        <p:spPr>
          <a:xfrm>
            <a:off x="7099176" y="836712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橢圓 98"/>
          <p:cNvSpPr/>
          <p:nvPr/>
        </p:nvSpPr>
        <p:spPr>
          <a:xfrm>
            <a:off x="8251304" y="1751112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橢圓 99"/>
          <p:cNvSpPr/>
          <p:nvPr/>
        </p:nvSpPr>
        <p:spPr>
          <a:xfrm>
            <a:off x="4788024" y="2687216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橢圓 100"/>
          <p:cNvSpPr/>
          <p:nvPr/>
        </p:nvSpPr>
        <p:spPr>
          <a:xfrm>
            <a:off x="7099176" y="2687216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" name="橢圓 102"/>
          <p:cNvSpPr/>
          <p:nvPr/>
        </p:nvSpPr>
        <p:spPr>
          <a:xfrm>
            <a:off x="5940152" y="3623320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" name="橢圓 103"/>
          <p:cNvSpPr/>
          <p:nvPr/>
        </p:nvSpPr>
        <p:spPr>
          <a:xfrm>
            <a:off x="8251304" y="3623320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6" name="直線接點 105"/>
          <p:cNvCxnSpPr/>
          <p:nvPr/>
        </p:nvCxnSpPr>
        <p:spPr>
          <a:xfrm>
            <a:off x="4427984" y="260648"/>
            <a:ext cx="0" cy="43924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文字方塊 107"/>
          <p:cNvSpPr txBox="1"/>
          <p:nvPr/>
        </p:nvSpPr>
        <p:spPr>
          <a:xfrm>
            <a:off x="1907704" y="116632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文字方塊 108"/>
          <p:cNvSpPr txBox="1"/>
          <p:nvPr/>
        </p:nvSpPr>
        <p:spPr>
          <a:xfrm>
            <a:off x="6516216" y="116632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6" name="直線單箭頭接點 115"/>
          <p:cNvCxnSpPr/>
          <p:nvPr/>
        </p:nvCxnSpPr>
        <p:spPr>
          <a:xfrm>
            <a:off x="1807096" y="3933056"/>
            <a:ext cx="1872208" cy="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/>
          <p:cNvCxnSpPr/>
          <p:nvPr/>
        </p:nvCxnSpPr>
        <p:spPr>
          <a:xfrm>
            <a:off x="1807096" y="3933056"/>
            <a:ext cx="100811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單箭頭接點 116"/>
          <p:cNvCxnSpPr/>
          <p:nvPr/>
        </p:nvCxnSpPr>
        <p:spPr>
          <a:xfrm flipV="1">
            <a:off x="1807096" y="2060848"/>
            <a:ext cx="0" cy="1872208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單箭頭接點 112"/>
          <p:cNvCxnSpPr/>
          <p:nvPr/>
        </p:nvCxnSpPr>
        <p:spPr>
          <a:xfrm flipV="1">
            <a:off x="1807096" y="2996952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單箭頭接點 118"/>
          <p:cNvCxnSpPr/>
          <p:nvPr/>
        </p:nvCxnSpPr>
        <p:spPr>
          <a:xfrm>
            <a:off x="1807096" y="2996952"/>
            <a:ext cx="1008112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單箭頭接點 119"/>
          <p:cNvCxnSpPr/>
          <p:nvPr/>
        </p:nvCxnSpPr>
        <p:spPr>
          <a:xfrm flipV="1">
            <a:off x="2815208" y="2996952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單箭頭接點 120"/>
          <p:cNvCxnSpPr/>
          <p:nvPr/>
        </p:nvCxnSpPr>
        <p:spPr>
          <a:xfrm>
            <a:off x="1807096" y="2060848"/>
            <a:ext cx="1872208" cy="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單箭頭接點 121"/>
          <p:cNvCxnSpPr/>
          <p:nvPr/>
        </p:nvCxnSpPr>
        <p:spPr>
          <a:xfrm flipV="1">
            <a:off x="3679304" y="2060848"/>
            <a:ext cx="0" cy="1872208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單箭頭接點 123"/>
          <p:cNvCxnSpPr/>
          <p:nvPr/>
        </p:nvCxnSpPr>
        <p:spPr>
          <a:xfrm flipH="1" flipV="1">
            <a:off x="1807096" y="2060848"/>
            <a:ext cx="936104" cy="936104"/>
          </a:xfrm>
          <a:prstGeom prst="straightConnector1">
            <a:avLst/>
          </a:prstGeom>
          <a:ln w="254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單箭頭接點 124"/>
          <p:cNvCxnSpPr/>
          <p:nvPr/>
        </p:nvCxnSpPr>
        <p:spPr>
          <a:xfrm flipV="1">
            <a:off x="2743200" y="2060848"/>
            <a:ext cx="936104" cy="936104"/>
          </a:xfrm>
          <a:prstGeom prst="straightConnector1">
            <a:avLst/>
          </a:prstGeom>
          <a:ln w="254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單箭頭接點 126"/>
          <p:cNvCxnSpPr/>
          <p:nvPr/>
        </p:nvCxnSpPr>
        <p:spPr>
          <a:xfrm flipH="1" flipV="1">
            <a:off x="2743200" y="1124744"/>
            <a:ext cx="936104" cy="936104"/>
          </a:xfrm>
          <a:prstGeom prst="straightConnector1">
            <a:avLst/>
          </a:prstGeom>
          <a:ln w="25400">
            <a:solidFill>
              <a:srgbClr val="00B0F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單箭頭接點 127"/>
          <p:cNvCxnSpPr/>
          <p:nvPr/>
        </p:nvCxnSpPr>
        <p:spPr>
          <a:xfrm flipV="1">
            <a:off x="1807096" y="1124744"/>
            <a:ext cx="936104" cy="936104"/>
          </a:xfrm>
          <a:prstGeom prst="straightConnector1">
            <a:avLst/>
          </a:prstGeom>
          <a:ln w="25400">
            <a:solidFill>
              <a:srgbClr val="00B0F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文字方塊 134"/>
          <p:cNvSpPr txBox="1"/>
          <p:nvPr/>
        </p:nvSpPr>
        <p:spPr>
          <a:xfrm>
            <a:off x="6436077" y="4725144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c2x2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文字方塊 135"/>
          <p:cNvSpPr txBox="1"/>
          <p:nvPr/>
        </p:nvSpPr>
        <p:spPr>
          <a:xfrm>
            <a:off x="1979712" y="4716433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c2x2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481322"/>
              </p:ext>
            </p:extLst>
          </p:nvPr>
        </p:nvGraphicFramePr>
        <p:xfrm>
          <a:off x="1349375" y="5359400"/>
          <a:ext cx="21240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方程式" r:id="rId3" imgW="850680" imgH="215640" progId="Equation.3">
                  <p:embed/>
                </p:oleObj>
              </mc:Choice>
              <mc:Fallback>
                <p:oleObj name="方程式" r:id="rId3" imgW="850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5359400"/>
                        <a:ext cx="2124075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0" name="直線單箭頭接點 139"/>
          <p:cNvCxnSpPr/>
          <p:nvPr/>
        </p:nvCxnSpPr>
        <p:spPr>
          <a:xfrm flipV="1">
            <a:off x="6300192" y="2060848"/>
            <a:ext cx="0" cy="1872208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單箭頭接點 141"/>
          <p:cNvCxnSpPr/>
          <p:nvPr/>
        </p:nvCxnSpPr>
        <p:spPr>
          <a:xfrm>
            <a:off x="6300192" y="3933056"/>
            <a:ext cx="2376264" cy="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單箭頭接點 142"/>
          <p:cNvCxnSpPr/>
          <p:nvPr/>
        </p:nvCxnSpPr>
        <p:spPr>
          <a:xfrm flipV="1">
            <a:off x="8604448" y="2060848"/>
            <a:ext cx="0" cy="1872208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單箭頭接點 143"/>
          <p:cNvCxnSpPr/>
          <p:nvPr/>
        </p:nvCxnSpPr>
        <p:spPr>
          <a:xfrm>
            <a:off x="6300192" y="2060848"/>
            <a:ext cx="2376264" cy="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單箭頭接點 111"/>
          <p:cNvCxnSpPr/>
          <p:nvPr/>
        </p:nvCxnSpPr>
        <p:spPr>
          <a:xfrm>
            <a:off x="6300192" y="3933056"/>
            <a:ext cx="115212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單箭頭接點 137"/>
          <p:cNvCxnSpPr/>
          <p:nvPr/>
        </p:nvCxnSpPr>
        <p:spPr>
          <a:xfrm flipV="1">
            <a:off x="6300192" y="2996952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單箭頭接點 144"/>
          <p:cNvCxnSpPr/>
          <p:nvPr/>
        </p:nvCxnSpPr>
        <p:spPr>
          <a:xfrm>
            <a:off x="6300192" y="2996952"/>
            <a:ext cx="1152128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單箭頭接點 145"/>
          <p:cNvCxnSpPr/>
          <p:nvPr/>
        </p:nvCxnSpPr>
        <p:spPr>
          <a:xfrm flipV="1">
            <a:off x="7452320" y="2996952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634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橢圓 38"/>
          <p:cNvSpPr/>
          <p:nvPr/>
        </p:nvSpPr>
        <p:spPr>
          <a:xfrm>
            <a:off x="5220072" y="3767336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5" name="直線單箭頭接點 54"/>
          <p:cNvCxnSpPr/>
          <p:nvPr/>
        </p:nvCxnSpPr>
        <p:spPr>
          <a:xfrm>
            <a:off x="3657600" y="4077072"/>
            <a:ext cx="1850504" cy="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橢圓 2"/>
          <p:cNvSpPr/>
          <p:nvPr/>
        </p:nvSpPr>
        <p:spPr>
          <a:xfrm>
            <a:off x="2267744" y="52352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3203848" y="49837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4139952" y="50182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076056" y="47667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785392" y="131561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2721496" y="129046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3657600" y="129391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593704" y="126876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990456" y="47667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5508104" y="126876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1331640" y="54868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2267744" y="210770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3203848" y="208255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4139952" y="20860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5076056" y="206084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1785392" y="289979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2721496" y="287464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3657600" y="287808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4593704" y="285293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5990456" y="206084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5508104" y="285293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1331640" y="213285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2267744" y="366672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3203848" y="364157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4139952" y="364502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5076056" y="361987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5990456" y="361987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1331640" y="369188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/>
          <p:nvPr/>
        </p:nvSpPr>
        <p:spPr>
          <a:xfrm>
            <a:off x="1475656" y="3814192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3347864" y="3767336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2411760" y="2255168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/>
          <p:cNvSpPr/>
          <p:nvPr/>
        </p:nvSpPr>
        <p:spPr>
          <a:xfrm>
            <a:off x="4283968" y="2204864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/>
          <p:cNvSpPr/>
          <p:nvPr/>
        </p:nvSpPr>
        <p:spPr>
          <a:xfrm>
            <a:off x="6084168" y="2204864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1475656" y="670992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/>
          <p:cNvSpPr/>
          <p:nvPr/>
        </p:nvSpPr>
        <p:spPr>
          <a:xfrm>
            <a:off x="3347864" y="620688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5220072" y="598984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6" name="直線單箭頭接點 45"/>
          <p:cNvCxnSpPr/>
          <p:nvPr/>
        </p:nvCxnSpPr>
        <p:spPr>
          <a:xfrm>
            <a:off x="3650196" y="4077072"/>
            <a:ext cx="93610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H="1" flipV="1">
            <a:off x="2721496" y="2564904"/>
            <a:ext cx="914400" cy="1512168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 flipH="1" flipV="1">
            <a:off x="3182144" y="3356992"/>
            <a:ext cx="453752" cy="7200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>
            <a:off x="3203848" y="3356992"/>
            <a:ext cx="936104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H="1" flipV="1">
            <a:off x="4139952" y="3356992"/>
            <a:ext cx="453752" cy="72008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/>
          <p:nvPr/>
        </p:nvCxnSpPr>
        <p:spPr>
          <a:xfrm flipH="1" flipV="1">
            <a:off x="4572000" y="2564904"/>
            <a:ext cx="914400" cy="1512168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>
          <a:xfrm>
            <a:off x="2721496" y="2564904"/>
            <a:ext cx="1850504" cy="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/>
          <p:cNvSpPr txBox="1"/>
          <p:nvPr/>
        </p:nvSpPr>
        <p:spPr>
          <a:xfrm>
            <a:off x="7164288" y="1141185"/>
            <a:ext cx="1826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Substrate:</a:t>
            </a:r>
          </a:p>
          <a:p>
            <a:r>
              <a:rPr lang="en-US" altLang="zh-TW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fcc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(111)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1329521" y="4890864"/>
            <a:ext cx="3148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Substrate unit cell</a:t>
            </a:r>
            <a:endParaRPr lang="zh-TW" alt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1329520" y="5657800"/>
            <a:ext cx="4971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or </a:t>
            </a:r>
            <a:r>
              <a:rPr lang="en-US" altLang="zh-TW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abrorbate</a:t>
            </a:r>
            <a:r>
              <a:rPr lang="en-US" altLang="zh-TW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unit cell</a:t>
            </a:r>
            <a:endParaRPr lang="zh-TW" altLang="en-US" sz="3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7596336" y="5013176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2x2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02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/>
          <p:cNvSpPr/>
          <p:nvPr/>
        </p:nvSpPr>
        <p:spPr>
          <a:xfrm>
            <a:off x="5652120" y="2975248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2267744" y="52352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3203848" y="49837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139952" y="50182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076056" y="47667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785392" y="131561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721496" y="129046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657600" y="129391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4593704" y="126876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5990456" y="47667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5508104" y="126876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1331640" y="54868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2267744" y="210770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3203848" y="208255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4139952" y="20860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5076056" y="206084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1785392" y="289979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2721496" y="287464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3657600" y="287808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4593704" y="285293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5990456" y="206084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5508104" y="285293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1331640" y="213285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2267744" y="366672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3203848" y="364157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4139952" y="364502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5076056" y="361987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5990456" y="361987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1331640" y="369188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/>
          <p:cNvSpPr/>
          <p:nvPr/>
        </p:nvSpPr>
        <p:spPr>
          <a:xfrm>
            <a:off x="1475656" y="3814192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4283968" y="3767336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2843808" y="2996952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4283968" y="2204864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/>
          <p:nvPr/>
        </p:nvSpPr>
        <p:spPr>
          <a:xfrm>
            <a:off x="1475656" y="2255168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2843808" y="1412776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4283968" y="620688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5652120" y="1391072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單箭頭接點 39"/>
          <p:cNvCxnSpPr/>
          <p:nvPr/>
        </p:nvCxnSpPr>
        <p:spPr>
          <a:xfrm>
            <a:off x="4608004" y="4077072"/>
            <a:ext cx="93610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H="1" flipV="1">
            <a:off x="4139952" y="3356992"/>
            <a:ext cx="453752" cy="7200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橢圓 47"/>
          <p:cNvSpPr/>
          <p:nvPr/>
        </p:nvSpPr>
        <p:spPr>
          <a:xfrm>
            <a:off x="1475656" y="670992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9" name="直線單箭頭接點 48"/>
          <p:cNvCxnSpPr/>
          <p:nvPr/>
        </p:nvCxnSpPr>
        <p:spPr>
          <a:xfrm>
            <a:off x="4161656" y="3356992"/>
            <a:ext cx="936104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H="1" flipV="1">
            <a:off x="5061756" y="3356992"/>
            <a:ext cx="453752" cy="72008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H="1" flipV="1">
            <a:off x="3167844" y="3310136"/>
            <a:ext cx="1404156" cy="766936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/>
          <p:nvPr/>
        </p:nvCxnSpPr>
        <p:spPr>
          <a:xfrm flipV="1">
            <a:off x="4572000" y="3284983"/>
            <a:ext cx="1447056" cy="792089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>
          <a:xfrm flipH="1" flipV="1">
            <a:off x="4601108" y="2518048"/>
            <a:ext cx="1404156" cy="766936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>
          <a:xfrm flipV="1">
            <a:off x="3196952" y="2564903"/>
            <a:ext cx="1447056" cy="792089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字方塊 58"/>
          <p:cNvSpPr txBox="1"/>
          <p:nvPr/>
        </p:nvSpPr>
        <p:spPr>
          <a:xfrm>
            <a:off x="7164288" y="1141185"/>
            <a:ext cx="1826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Substrate:</a:t>
            </a:r>
          </a:p>
          <a:p>
            <a:r>
              <a:rPr lang="en-US" altLang="zh-TW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fcc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(111)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326317"/>
              </p:ext>
            </p:extLst>
          </p:nvPr>
        </p:nvGraphicFramePr>
        <p:xfrm>
          <a:off x="6152083" y="5307013"/>
          <a:ext cx="20923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方程式" r:id="rId3" imgW="838080" imgH="228600" progId="Equation.3">
                  <p:embed/>
                </p:oleObj>
              </mc:Choice>
              <mc:Fallback>
                <p:oleObj name="方程式" r:id="rId3" imgW="838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2083" y="5307013"/>
                        <a:ext cx="2092325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2122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87624" y="404664"/>
            <a:ext cx="5744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10-5.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TW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Adsorbate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surface structure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979712" y="1052736"/>
            <a:ext cx="4309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 </a:t>
            </a:r>
            <a:r>
              <a:rPr lang="en-US" altLang="zh-TW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adsorbate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surface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395224"/>
              </p:ext>
            </p:extLst>
          </p:nvPr>
        </p:nvGraphicFramePr>
        <p:xfrm>
          <a:off x="1822450" y="1724025"/>
          <a:ext cx="3551238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方程式" r:id="rId3" imgW="1422360" imgH="469800" progId="Equation.3">
                  <p:embed/>
                </p:oleObj>
              </mc:Choice>
              <mc:Fallback>
                <p:oleObj name="方程式" r:id="rId3" imgW="14223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1724025"/>
                        <a:ext cx="3551238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773288" y="2854869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chemical element, (</a:t>
            </a:r>
            <a:r>
              <a:rPr lang="en-US" altLang="zh-TW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hkl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the plane, 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rotation 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angle between the axes of surface and bulk, and 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</a:t>
            </a:r>
            <a:r>
              <a:rPr lang="en-US" altLang="zh-TW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adsorbate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TW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850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59632" y="395953"/>
            <a:ext cx="5000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#1 Ni(110)-C2x2-O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1994520" y="234888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3146648" y="234888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305672" y="234888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457800" y="234888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979712" y="141277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3131840" y="141277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290864" y="141277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442992" y="141277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1994520" y="328498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3146648" y="328498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4305672" y="328498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5457800" y="328498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1979712" y="419938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3131840" y="419938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4290864" y="419938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5442992" y="419938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2123728" y="1535088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3275856" y="2492896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4434880" y="1556792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5587008" y="2471192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2123728" y="3407296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4434880" y="3407296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3275856" y="4343400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5587008" y="4343400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0" name="直線單箭頭接點 29"/>
          <p:cNvCxnSpPr/>
          <p:nvPr/>
        </p:nvCxnSpPr>
        <p:spPr>
          <a:xfrm flipV="1">
            <a:off x="3635896" y="2780928"/>
            <a:ext cx="0" cy="1872208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3635896" y="4653136"/>
            <a:ext cx="2376264" cy="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flipV="1">
            <a:off x="5940152" y="2780928"/>
            <a:ext cx="0" cy="1872208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3635896" y="2780928"/>
            <a:ext cx="2376264" cy="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3635896" y="4653136"/>
            <a:ext cx="115212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V="1">
            <a:off x="3635896" y="3717032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>
            <a:off x="3635896" y="3717032"/>
            <a:ext cx="1152128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 flipV="1">
            <a:off x="4788024" y="3717032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586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59632" y="332656"/>
            <a:ext cx="4471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#2 </a:t>
            </a:r>
            <a:r>
              <a:rPr lang="en-US" altLang="zh-TW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Coadsorption</a:t>
            </a:r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1929408" y="134076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2865512" y="134076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3801616" y="134076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1929408" y="227687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2865512" y="227687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801616" y="227687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914600" y="319127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2850704" y="319127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3786808" y="319127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2987824" y="1484784"/>
            <a:ext cx="648072" cy="6697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2987824" y="3335288"/>
            <a:ext cx="648072" cy="6697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3930824" y="2420888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2058616" y="2420888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4737720" y="134076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5673824" y="134076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6609928" y="134076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4737720" y="227687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5673824" y="227687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6609928" y="227687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4722912" y="319127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5659016" y="319127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/>
          <p:cNvSpPr/>
          <p:nvPr/>
        </p:nvSpPr>
        <p:spPr>
          <a:xfrm>
            <a:off x="6595120" y="319127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6739136" y="1484784"/>
            <a:ext cx="648072" cy="6697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4866928" y="1463080"/>
            <a:ext cx="648072" cy="6697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6739136" y="3335288"/>
            <a:ext cx="648072" cy="6697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/>
          <p:nvPr/>
        </p:nvSpPr>
        <p:spPr>
          <a:xfrm>
            <a:off x="5796136" y="2399184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1922512" y="412048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2858616" y="412048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3794720" y="412048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3923928" y="4264496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2051720" y="4242792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橢圓 49"/>
          <p:cNvSpPr/>
          <p:nvPr/>
        </p:nvSpPr>
        <p:spPr>
          <a:xfrm>
            <a:off x="4730824" y="412048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橢圓 50"/>
          <p:cNvSpPr/>
          <p:nvPr/>
        </p:nvSpPr>
        <p:spPr>
          <a:xfrm>
            <a:off x="5666928" y="412048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橢圓 51"/>
          <p:cNvSpPr/>
          <p:nvPr/>
        </p:nvSpPr>
        <p:spPr>
          <a:xfrm>
            <a:off x="6603032" y="412048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橢圓 58"/>
          <p:cNvSpPr/>
          <p:nvPr/>
        </p:nvSpPr>
        <p:spPr>
          <a:xfrm>
            <a:off x="4860032" y="3335288"/>
            <a:ext cx="648072" cy="6697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橢圓 59"/>
          <p:cNvSpPr/>
          <p:nvPr/>
        </p:nvSpPr>
        <p:spPr>
          <a:xfrm>
            <a:off x="5796136" y="4242792"/>
            <a:ext cx="648072" cy="669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/>
          <p:nvPr/>
        </p:nvCxnSpPr>
        <p:spPr>
          <a:xfrm>
            <a:off x="4211960" y="4581128"/>
            <a:ext cx="1872208" cy="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4211960" y="4581128"/>
            <a:ext cx="100811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4211960" y="2708920"/>
            <a:ext cx="0" cy="1872208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V="1">
            <a:off x="4211960" y="3645024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4211960" y="3645024"/>
            <a:ext cx="1008112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5220072" y="3645024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4211960" y="2708920"/>
            <a:ext cx="1872208" cy="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V="1">
            <a:off x="6084168" y="2708920"/>
            <a:ext cx="0" cy="1872208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字方塊 62"/>
          <p:cNvSpPr txBox="1"/>
          <p:nvPr/>
        </p:nvSpPr>
        <p:spPr>
          <a:xfrm>
            <a:off x="4211960" y="5373216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2x2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37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99592" y="332656"/>
            <a:ext cx="6410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(e) Hexagonal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altLang="zh-TW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zh-TW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120</a:t>
            </a:r>
            <a:r>
              <a:rPr lang="en-US" altLang="zh-TW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917430"/>
            <a:ext cx="4608512" cy="2102127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899592" y="2996952"/>
            <a:ext cx="75865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have shown that there are only five plane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lattices in Chapter 3-1.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71600" y="4221088"/>
            <a:ext cx="791998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TW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ideal Si(111)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surface: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hexagonal lattice.</a:t>
            </a:r>
            <a:endParaRPr lang="zh-TW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ideal Si(100)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surface: a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 lattice.</a:t>
            </a:r>
            <a:endParaRPr lang="zh-TW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(110) surface of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Au: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rectangular lattice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TW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283968" y="6228601"/>
            <a:ext cx="960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FCC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23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99847" y="260648"/>
            <a:ext cx="63804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10-2.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Techniques for surface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determination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907704" y="1412776"/>
            <a:ext cx="697075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LEED (Low energy electron diffraction)</a:t>
            </a:r>
            <a:endParaRPr lang="zh-TW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RHEED (Reflection high energy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</a:p>
          <a:p>
            <a:pPr lvl="0"/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diffraction) </a:t>
            </a:r>
            <a:endParaRPr lang="zh-TW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STM (Scanning tunneling microscope)</a:t>
            </a:r>
            <a:endParaRPr lang="zh-TW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SEXAFS (Surface extended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X-ray</a:t>
            </a:r>
          </a:p>
          <a:p>
            <a:pPr lvl="0"/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absorption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 structure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907704" y="5085184"/>
            <a:ext cx="70455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course, LEED and RHEED will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covered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6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59632" y="260648"/>
            <a:ext cx="3579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4-grids LEED optics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856390"/>
            <a:ext cx="5976664" cy="546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0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2" y="476672"/>
            <a:ext cx="7452828" cy="496855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520" y="522920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www.omicron.de/cache/media_GB_IMG_0093C_freigestellt%5B2467%5D_20111208-122653_omicronmedia_image_paddedthumbnailscheme_ffffff_800x1200.jpg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864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80701" y="332656"/>
            <a:ext cx="7679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escape depth and surface sensitivity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01" y="917431"/>
            <a:ext cx="7560840" cy="478985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34500" y="5991671"/>
            <a:ext cx="79139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http://www.globalsino.com/micro/TEM/images/TEM9923.gif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886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7584" y="332656"/>
            <a:ext cx="7580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reciprocal lattice of the surface in LEED</a:t>
            </a:r>
            <a:endParaRPr lang="zh-TW" alt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99592" y="1052736"/>
            <a:ext cx="6901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scattering amplitude F for LEED is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43608" y="206084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582880"/>
              </p:ext>
            </p:extLst>
          </p:nvPr>
        </p:nvGraphicFramePr>
        <p:xfrm>
          <a:off x="1043608" y="1772816"/>
          <a:ext cx="2789238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方程式" r:id="rId3" imgW="1117440" imgH="304560" progId="Equation.3">
                  <p:embed/>
                </p:oleObj>
              </mc:Choice>
              <mc:Fallback>
                <p:oleObj name="方程式" r:id="rId3" imgW="111744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772816"/>
                        <a:ext cx="2789238" cy="74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619672" y="2639814"/>
            <a:ext cx="73468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 electron density in the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electrons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scattered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collected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</a:p>
          <a:p>
            <a:r>
              <a:rPr lang="en-US" altLang="zh-TW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(screen).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823749"/>
              </p:ext>
            </p:extLst>
          </p:nvPr>
        </p:nvGraphicFramePr>
        <p:xfrm>
          <a:off x="899592" y="2708920"/>
          <a:ext cx="7921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方程式" r:id="rId5" imgW="317160" imgH="203040" progId="Equation.3">
                  <p:embed/>
                </p:oleObj>
              </mc:Choice>
              <mc:Fallback>
                <p:oleObj name="方程式" r:id="rId5" imgW="317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708920"/>
                        <a:ext cx="792163" cy="498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5702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rgbClr val="FF0000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200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642</Words>
  <Application>Microsoft Office PowerPoint</Application>
  <PresentationFormat>如螢幕大小 (4:3)</PresentationFormat>
  <Paragraphs>116</Paragraphs>
  <Slides>35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4" baseType="lpstr">
      <vt:lpstr>新細明體</vt:lpstr>
      <vt:lpstr>標楷體</vt:lpstr>
      <vt:lpstr>Arial</vt:lpstr>
      <vt:lpstr>Calibri</vt:lpstr>
      <vt:lpstr>Cambria Math</vt:lpstr>
      <vt:lpstr>Symbol</vt:lpstr>
      <vt:lpstr>Times New Roman</vt:lpstr>
      <vt:lpstr>Office 佈景主題</vt:lpstr>
      <vt:lpstr>方程式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TCJ</cp:lastModifiedBy>
  <cp:revision>69</cp:revision>
  <dcterms:created xsi:type="dcterms:W3CDTF">2013-09-13T03:13:41Z</dcterms:created>
  <dcterms:modified xsi:type="dcterms:W3CDTF">2013-12-25T01:43:25Z</dcterms:modified>
</cp:coreProperties>
</file>